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12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E0E6F-9E4B-3A46-A977-4FCBFC10B6F8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46C00-01E2-0048-8B13-6656288BF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2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A3E93-7EF8-4D49-929F-619F49DCD0C3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060F-C129-6341-A66B-2F41441B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3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103A200-0F3E-4783-95C1-30F1D0D67142}" type="slidenum">
              <a:rPr lang="en-US" altLang="es-ES" sz="1200"/>
              <a:pPr/>
              <a:t>2</a:t>
            </a:fld>
            <a:endParaRPr lang="en-US" altLang="es-E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s-ES" smtClean="0">
                <a:latin typeface="Times New Roman" panose="02020603050405020304" pitchFamily="18" charset="0"/>
                <a:ea typeface="ヒラギノ角ゴ Pro W3" charset="-128"/>
              </a:rPr>
              <a:t>Figure 12.15 Mechanical analogy for the cell cycle control system.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920FD338-002B-4DCD-AB67-37870361E344}" type="slidenum">
              <a:rPr lang="en-US" altLang="es-ES" sz="1200"/>
              <a:pPr/>
              <a:t>6</a:t>
            </a:fld>
            <a:endParaRPr lang="en-US" altLang="es-E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s-ES" smtClean="0">
                <a:latin typeface="Times New Roman" panose="02020603050405020304" pitchFamily="18" charset="0"/>
                <a:ea typeface="ヒラギノ角ゴ Pro W3" charset="-128"/>
              </a:rPr>
              <a:t>Figure 12.17 Molecular control of the cell cycle at the G</a:t>
            </a:r>
            <a:r>
              <a:rPr lang="en-US" altLang="es-ES" baseline="-25000" smtClean="0">
                <a:latin typeface="Times New Roman" panose="02020603050405020304" pitchFamily="18" charset="0"/>
                <a:ea typeface="ヒラギノ角ゴ Pro W3" charset="-128"/>
              </a:rPr>
              <a:t>2</a:t>
            </a:r>
            <a:r>
              <a:rPr lang="en-US" altLang="es-ES" smtClean="0">
                <a:latin typeface="Times New Roman" panose="02020603050405020304" pitchFamily="18" charset="0"/>
                <a:ea typeface="ヒラギノ角ゴ Pro W3" charset="-128"/>
              </a:rPr>
              <a:t> checkpoint.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85474E84-ABD8-4826-80AE-E6C4702A7F0A}" type="slidenum">
              <a:rPr lang="en-US" altLang="es-ES" sz="1200"/>
              <a:pPr/>
              <a:t>11</a:t>
            </a:fld>
            <a:endParaRPr lang="en-US" altLang="es-E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s-ES" smtClean="0">
                <a:latin typeface="Times New Roman" panose="02020603050405020304" pitchFamily="18" charset="0"/>
                <a:ea typeface="ヒラギノ角ゴ Pro W3" charset="-128"/>
              </a:rPr>
              <a:t>Figure 18.24 Signaling pathways that regulate cell division.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0E20ECC4-B4B0-43B3-B89E-1CEE04B9EDD5}" type="slidenum">
              <a:rPr lang="en-US" altLang="es-ES" sz="1200"/>
              <a:pPr/>
              <a:t>12</a:t>
            </a:fld>
            <a:endParaRPr lang="en-US" altLang="es-E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s-ES" smtClean="0">
                <a:latin typeface="Times New Roman" panose="02020603050405020304" pitchFamily="18" charset="0"/>
                <a:ea typeface="ヒラギノ角ゴ Pro W3" charset="-128"/>
              </a:rPr>
              <a:t>Figure 18.25 A multistep model for the development of colorectal cancer.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7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2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3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6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9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EE8C-9861-224E-A5E6-6E1994CCADD2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9709-E136-6640-892A-A19E716C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the Cell Cycle &amp;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11 (p. 206-213) 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12 (p.228-243)</a:t>
            </a:r>
          </a:p>
          <a:p>
            <a:r>
              <a:rPr lang="en-US" smtClean="0"/>
              <a:t>Chapter </a:t>
            </a:r>
            <a:r>
              <a:rPr lang="en-US" smtClean="0"/>
              <a:t>18.3 (p.373-377)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0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8_24bCellCycleReg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88925"/>
            <a:ext cx="8548687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s-ES" sz="1200" b="0" smtClean="0">
                <a:latin typeface="Arial" panose="020B0604020202020204" pitchFamily="34" charset="0"/>
              </a:rPr>
              <a:t>Figure 18.24c</a:t>
            </a:r>
          </a:p>
        </p:txBody>
      </p:sp>
      <p:pic>
        <p:nvPicPr>
          <p:cNvPr id="14339" name="Picture 3" descr="18_24cCellCycleRe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871663"/>
            <a:ext cx="85486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913063" y="1966913"/>
            <a:ext cx="3006725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2100" b="1">
                <a:solidFill>
                  <a:schemeClr val="bg1"/>
                </a:solidFill>
              </a:rPr>
              <a:t>EFFECTS OF MUTATIONS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36550" y="4508500"/>
            <a:ext cx="30797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2100" b="1"/>
              <a:t>(c) Effects of mutations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46125" y="2406650"/>
            <a:ext cx="2003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2100" b="1"/>
              <a:t>Protein</a:t>
            </a:r>
            <a:br>
              <a:rPr lang="en-US" altLang="es-ES" sz="2100" b="1"/>
            </a:br>
            <a:r>
              <a:rPr lang="en-US" altLang="es-ES" sz="2100" b="1"/>
              <a:t>overexpressed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351588" y="2524125"/>
            <a:ext cx="2044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2100" b="1"/>
              <a:t>Protein absent</a:t>
            </a:r>
          </a:p>
        </p:txBody>
      </p:sp>
    </p:spTree>
    <p:extLst>
      <p:ext uri="{BB962C8B-B14F-4D97-AF65-F5344CB8AC3E}">
        <p14:creationId xmlns:p14="http://schemas.microsoft.com/office/powerpoint/2010/main" val="26222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altLang="es-ES" sz="1200" b="0" smtClean="0">
                <a:latin typeface="Arial" panose="020B0604020202020204" pitchFamily="34" charset="0"/>
              </a:rPr>
              <a:t>Figure 18.25</a:t>
            </a:r>
          </a:p>
        </p:txBody>
      </p:sp>
      <p:pic>
        <p:nvPicPr>
          <p:cNvPr id="15363" name="Picture 3" descr="18_25_CancerDevelopme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614488"/>
            <a:ext cx="8548687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95413" y="1743075"/>
            <a:ext cx="539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Colon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95313" y="4449763"/>
            <a:ext cx="1254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Normal colon</a:t>
            </a:r>
            <a:br>
              <a:rPr lang="en-US" altLang="es-ES" sz="1400" b="1"/>
            </a:br>
            <a:r>
              <a:rPr lang="en-US" altLang="es-ES" sz="1400" b="1"/>
              <a:t>epithelial cells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31975" y="2894013"/>
            <a:ext cx="990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     Loss</a:t>
            </a:r>
            <a:br>
              <a:rPr lang="en-US" altLang="es-ES" sz="1400" b="1"/>
            </a:br>
            <a:r>
              <a:rPr lang="en-US" altLang="es-ES" sz="1400" b="1"/>
              <a:t>of tumor-</a:t>
            </a:r>
            <a:br>
              <a:rPr lang="en-US" altLang="es-ES" sz="1400" b="1"/>
            </a:br>
            <a:r>
              <a:rPr lang="en-US" altLang="es-ES" sz="1400" b="1"/>
              <a:t>suppressor</a:t>
            </a:r>
            <a:br>
              <a:rPr lang="en-US" altLang="es-ES" sz="1400" b="1"/>
            </a:br>
            <a:r>
              <a:rPr lang="en-US" altLang="es-ES" sz="1400" b="1"/>
              <a:t>gene </a:t>
            </a:r>
            <a:r>
              <a:rPr lang="en-US" altLang="es-ES" sz="1400" b="1" i="1"/>
              <a:t>APC</a:t>
            </a:r>
            <a:r>
              <a:rPr lang="en-US" altLang="es-ES" sz="1400" b="1"/>
              <a:t/>
            </a:r>
            <a:br>
              <a:rPr lang="en-US" altLang="es-ES" sz="1400" b="1"/>
            </a:br>
            <a:r>
              <a:rPr lang="en-US" altLang="es-ES" sz="1400" b="1"/>
              <a:t>(or other)</a:t>
            </a:r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1811338" y="2855913"/>
            <a:ext cx="220662" cy="236537"/>
            <a:chOff x="1742" y="317"/>
            <a:chExt cx="114" cy="115"/>
          </a:xfrm>
        </p:grpSpPr>
        <p:sp>
          <p:nvSpPr>
            <p:cNvPr id="15390" name="Oval 8"/>
            <p:cNvSpPr>
              <a:spLocks noChangeArrowheads="1"/>
            </p:cNvSpPr>
            <p:nvPr/>
          </p:nvSpPr>
          <p:spPr bwMode="auto">
            <a:xfrm>
              <a:off x="1742" y="317"/>
              <a:ext cx="108" cy="108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5391" name="Text Box 9"/>
            <p:cNvSpPr txBox="1">
              <a:spLocks noChangeArrowheads="1"/>
            </p:cNvSpPr>
            <p:nvPr/>
          </p:nvSpPr>
          <p:spPr bwMode="auto">
            <a:xfrm>
              <a:off x="1770" y="331"/>
              <a:ext cx="8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E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5368" name="Group 10"/>
          <p:cNvGrpSpPr>
            <a:grpSpLocks/>
          </p:cNvGrpSpPr>
          <p:nvPr/>
        </p:nvGrpSpPr>
        <p:grpSpPr bwMode="auto">
          <a:xfrm>
            <a:off x="4159250" y="3259138"/>
            <a:ext cx="209550" cy="223837"/>
            <a:chOff x="2470" y="778"/>
            <a:chExt cx="132" cy="141"/>
          </a:xfrm>
        </p:grpSpPr>
        <p:sp>
          <p:nvSpPr>
            <p:cNvPr id="15388" name="Oval 11"/>
            <p:cNvSpPr>
              <a:spLocks noChangeArrowheads="1"/>
            </p:cNvSpPr>
            <p:nvPr/>
          </p:nvSpPr>
          <p:spPr bwMode="auto">
            <a:xfrm>
              <a:off x="2470" y="778"/>
              <a:ext cx="132" cy="140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5389" name="Text Box 12"/>
            <p:cNvSpPr txBox="1">
              <a:spLocks noChangeArrowheads="1"/>
            </p:cNvSpPr>
            <p:nvPr/>
          </p:nvSpPr>
          <p:spPr bwMode="auto">
            <a:xfrm>
              <a:off x="2496" y="788"/>
              <a:ext cx="10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E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5369" name="Group 13"/>
          <p:cNvGrpSpPr>
            <a:grpSpLocks/>
          </p:cNvGrpSpPr>
          <p:nvPr/>
        </p:nvGrpSpPr>
        <p:grpSpPr bwMode="auto">
          <a:xfrm>
            <a:off x="4178300" y="4086225"/>
            <a:ext cx="220663" cy="236538"/>
            <a:chOff x="2632" y="2574"/>
            <a:chExt cx="139" cy="149"/>
          </a:xfrm>
        </p:grpSpPr>
        <p:sp>
          <p:nvSpPr>
            <p:cNvPr id="15386" name="Oval 14"/>
            <p:cNvSpPr>
              <a:spLocks noChangeArrowheads="1"/>
            </p:cNvSpPr>
            <p:nvPr/>
          </p:nvSpPr>
          <p:spPr bwMode="auto">
            <a:xfrm>
              <a:off x="2632" y="2574"/>
              <a:ext cx="132" cy="140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5387" name="Text Box 15"/>
            <p:cNvSpPr txBox="1">
              <a:spLocks noChangeArrowheads="1"/>
            </p:cNvSpPr>
            <p:nvPr/>
          </p:nvSpPr>
          <p:spPr bwMode="auto">
            <a:xfrm>
              <a:off x="2666" y="2592"/>
              <a:ext cx="10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E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370" name="Group 16"/>
          <p:cNvGrpSpPr>
            <a:grpSpLocks/>
          </p:cNvGrpSpPr>
          <p:nvPr/>
        </p:nvGrpSpPr>
        <p:grpSpPr bwMode="auto">
          <a:xfrm>
            <a:off x="6534150" y="3054350"/>
            <a:ext cx="220663" cy="236538"/>
            <a:chOff x="4116" y="1924"/>
            <a:chExt cx="139" cy="149"/>
          </a:xfrm>
        </p:grpSpPr>
        <p:sp>
          <p:nvSpPr>
            <p:cNvPr id="15384" name="Oval 17"/>
            <p:cNvSpPr>
              <a:spLocks noChangeArrowheads="1"/>
            </p:cNvSpPr>
            <p:nvPr/>
          </p:nvSpPr>
          <p:spPr bwMode="auto">
            <a:xfrm>
              <a:off x="4116" y="1924"/>
              <a:ext cx="132" cy="140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5385" name="Text Box 18"/>
            <p:cNvSpPr txBox="1">
              <a:spLocks noChangeArrowheads="1"/>
            </p:cNvSpPr>
            <p:nvPr/>
          </p:nvSpPr>
          <p:spPr bwMode="auto">
            <a:xfrm>
              <a:off x="4150" y="1942"/>
              <a:ext cx="10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E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5371" name="Group 19"/>
          <p:cNvGrpSpPr>
            <a:grpSpLocks/>
          </p:cNvGrpSpPr>
          <p:nvPr/>
        </p:nvGrpSpPr>
        <p:grpSpPr bwMode="auto">
          <a:xfrm>
            <a:off x="6494463" y="4086225"/>
            <a:ext cx="220662" cy="236538"/>
            <a:chOff x="4091" y="2574"/>
            <a:chExt cx="139" cy="149"/>
          </a:xfrm>
        </p:grpSpPr>
        <p:sp>
          <p:nvSpPr>
            <p:cNvPr id="15382" name="Oval 20"/>
            <p:cNvSpPr>
              <a:spLocks noChangeArrowheads="1"/>
            </p:cNvSpPr>
            <p:nvPr/>
          </p:nvSpPr>
          <p:spPr bwMode="auto">
            <a:xfrm>
              <a:off x="4091" y="2574"/>
              <a:ext cx="132" cy="140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4125" y="2592"/>
              <a:ext cx="10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s-ES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5372" name="Text Box 22"/>
          <p:cNvSpPr txBox="1">
            <a:spLocks noChangeArrowheads="1"/>
          </p:cNvSpPr>
          <p:nvPr/>
        </p:nvSpPr>
        <p:spPr bwMode="auto">
          <a:xfrm>
            <a:off x="1925638" y="4270375"/>
            <a:ext cx="96361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Colon wall</a:t>
            </a:r>
          </a:p>
        </p:txBody>
      </p:sp>
      <p:sp>
        <p:nvSpPr>
          <p:cNvPr id="15373" name="Text Box 23"/>
          <p:cNvSpPr txBox="1">
            <a:spLocks noChangeArrowheads="1"/>
          </p:cNvSpPr>
          <p:nvPr/>
        </p:nvSpPr>
        <p:spPr bwMode="auto">
          <a:xfrm>
            <a:off x="2930525" y="4443413"/>
            <a:ext cx="11493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Small benign</a:t>
            </a:r>
            <a:br>
              <a:rPr lang="en-US" altLang="es-ES" sz="1400" b="1"/>
            </a:br>
            <a:r>
              <a:rPr lang="en-US" altLang="es-ES" sz="1400" b="1"/>
              <a:t>growth</a:t>
            </a:r>
            <a:br>
              <a:rPr lang="en-US" altLang="es-ES" sz="1400" b="1"/>
            </a:br>
            <a:r>
              <a:rPr lang="en-US" altLang="es-ES" sz="1400" b="1"/>
              <a:t>(polyp)</a:t>
            </a:r>
          </a:p>
        </p:txBody>
      </p:sp>
      <p:sp>
        <p:nvSpPr>
          <p:cNvPr id="15374" name="Text Box 24"/>
          <p:cNvSpPr txBox="1">
            <a:spLocks noChangeArrowheads="1"/>
          </p:cNvSpPr>
          <p:nvPr/>
        </p:nvSpPr>
        <p:spPr bwMode="auto">
          <a:xfrm>
            <a:off x="4194175" y="3298825"/>
            <a:ext cx="1149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     Activation</a:t>
            </a:r>
            <a:br>
              <a:rPr lang="en-US" altLang="es-ES" sz="1400" b="1"/>
            </a:br>
            <a:r>
              <a:rPr lang="en-US" altLang="es-ES" sz="1400" b="1"/>
              <a:t>of </a:t>
            </a:r>
            <a:r>
              <a:rPr lang="en-US" altLang="es-ES" sz="1400" b="1" i="1"/>
              <a:t>ras</a:t>
            </a:r>
            <a:r>
              <a:rPr lang="en-US" altLang="es-ES" sz="1400" b="1"/>
              <a:t/>
            </a:r>
            <a:br>
              <a:rPr lang="en-US" altLang="es-ES" sz="1400" b="1"/>
            </a:br>
            <a:r>
              <a:rPr lang="en-US" altLang="es-ES" sz="1400" b="1"/>
              <a:t>oncogene</a:t>
            </a:r>
          </a:p>
        </p:txBody>
      </p:sp>
      <p:sp>
        <p:nvSpPr>
          <p:cNvPr id="15375" name="Text Box 25"/>
          <p:cNvSpPr txBox="1">
            <a:spLocks noChangeArrowheads="1"/>
          </p:cNvSpPr>
          <p:nvPr/>
        </p:nvSpPr>
        <p:spPr bwMode="auto">
          <a:xfrm>
            <a:off x="4186238" y="4140200"/>
            <a:ext cx="10445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     Loss</a:t>
            </a:r>
            <a:br>
              <a:rPr lang="en-US" altLang="es-ES" sz="1400" b="1"/>
            </a:br>
            <a:r>
              <a:rPr lang="en-US" altLang="es-ES" sz="1400" b="1"/>
              <a:t>of tumor-</a:t>
            </a:r>
            <a:br>
              <a:rPr lang="en-US" altLang="es-ES" sz="1400" b="1"/>
            </a:br>
            <a:r>
              <a:rPr lang="en-US" altLang="es-ES" sz="1400" b="1"/>
              <a:t>suppressor</a:t>
            </a:r>
            <a:br>
              <a:rPr lang="en-US" altLang="es-ES" sz="1400" b="1"/>
            </a:br>
            <a:r>
              <a:rPr lang="en-US" altLang="es-ES" sz="1400" b="1"/>
              <a:t>gene </a:t>
            </a:r>
            <a:r>
              <a:rPr lang="en-US" altLang="es-ES" sz="1400" b="1" i="1"/>
              <a:t>DCC</a:t>
            </a:r>
            <a:endParaRPr lang="en-US" altLang="es-ES" sz="1400" b="1"/>
          </a:p>
        </p:txBody>
      </p:sp>
      <p:sp>
        <p:nvSpPr>
          <p:cNvPr id="15376" name="Text Box 26"/>
          <p:cNvSpPr txBox="1">
            <a:spLocks noChangeArrowheads="1"/>
          </p:cNvSpPr>
          <p:nvPr/>
        </p:nvSpPr>
        <p:spPr bwMode="auto">
          <a:xfrm>
            <a:off x="6546850" y="3101975"/>
            <a:ext cx="10445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     Loss</a:t>
            </a:r>
            <a:br>
              <a:rPr lang="en-US" altLang="es-ES" sz="1400" b="1"/>
            </a:br>
            <a:r>
              <a:rPr lang="en-US" altLang="es-ES" sz="1400" b="1"/>
              <a:t>of tumor-</a:t>
            </a:r>
            <a:br>
              <a:rPr lang="en-US" altLang="es-ES" sz="1400" b="1"/>
            </a:br>
            <a:r>
              <a:rPr lang="en-US" altLang="es-ES" sz="1400" b="1"/>
              <a:t>suppressor</a:t>
            </a:r>
            <a:br>
              <a:rPr lang="en-US" altLang="es-ES" sz="1400" b="1"/>
            </a:br>
            <a:r>
              <a:rPr lang="en-US" altLang="es-ES" sz="1400" b="1"/>
              <a:t>gene </a:t>
            </a:r>
            <a:r>
              <a:rPr lang="en-US" altLang="es-ES" sz="1400" b="1" i="1"/>
              <a:t>p53</a:t>
            </a:r>
            <a:endParaRPr lang="en-US" altLang="es-ES" sz="1400" b="1"/>
          </a:p>
        </p:txBody>
      </p:sp>
      <p:sp>
        <p:nvSpPr>
          <p:cNvPr id="15377" name="Text Box 27"/>
          <p:cNvSpPr txBox="1">
            <a:spLocks noChangeArrowheads="1"/>
          </p:cNvSpPr>
          <p:nvPr/>
        </p:nvSpPr>
        <p:spPr bwMode="auto">
          <a:xfrm>
            <a:off x="6481763" y="4133850"/>
            <a:ext cx="11509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     Additional</a:t>
            </a:r>
            <a:br>
              <a:rPr lang="en-US" altLang="es-ES" sz="1400" b="1"/>
            </a:br>
            <a:r>
              <a:rPr lang="en-US" altLang="es-ES" sz="1400" b="1"/>
              <a:t>mutations</a:t>
            </a:r>
          </a:p>
        </p:txBody>
      </p:sp>
      <p:sp>
        <p:nvSpPr>
          <p:cNvPr id="15378" name="Text Box 28"/>
          <p:cNvSpPr txBox="1">
            <a:spLocks noChangeArrowheads="1"/>
          </p:cNvSpPr>
          <p:nvPr/>
        </p:nvSpPr>
        <p:spPr bwMode="auto">
          <a:xfrm>
            <a:off x="7645400" y="4451350"/>
            <a:ext cx="10572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Malignant</a:t>
            </a:r>
            <a:br>
              <a:rPr lang="en-US" altLang="es-ES" sz="1400" b="1"/>
            </a:br>
            <a:r>
              <a:rPr lang="en-US" altLang="es-ES" sz="1400" b="1"/>
              <a:t>tumor</a:t>
            </a:r>
            <a:br>
              <a:rPr lang="en-US" altLang="es-ES" sz="1400" b="1"/>
            </a:br>
            <a:r>
              <a:rPr lang="en-US" altLang="es-ES" sz="1400" b="1"/>
              <a:t>(carcinoma)</a:t>
            </a:r>
          </a:p>
        </p:txBody>
      </p:sp>
      <p:sp>
        <p:nvSpPr>
          <p:cNvPr id="15379" name="Line 29"/>
          <p:cNvSpPr>
            <a:spLocks noChangeShapeType="1"/>
          </p:cNvSpPr>
          <p:nvPr/>
        </p:nvSpPr>
        <p:spPr bwMode="auto">
          <a:xfrm flipH="1">
            <a:off x="939800" y="1931988"/>
            <a:ext cx="449263" cy="1084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80" name="Line 30"/>
          <p:cNvSpPr>
            <a:spLocks noChangeShapeType="1"/>
          </p:cNvSpPr>
          <p:nvPr/>
        </p:nvSpPr>
        <p:spPr bwMode="auto">
          <a:xfrm>
            <a:off x="1282700" y="4100513"/>
            <a:ext cx="609600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381" name="Text Box 31"/>
          <p:cNvSpPr txBox="1">
            <a:spLocks noChangeArrowheads="1"/>
          </p:cNvSpPr>
          <p:nvPr/>
        </p:nvSpPr>
        <p:spPr bwMode="auto">
          <a:xfrm>
            <a:off x="5284788" y="4445000"/>
            <a:ext cx="1295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sz="1400" b="1"/>
              <a:t>Larger</a:t>
            </a:r>
            <a:br>
              <a:rPr lang="en-US" altLang="es-ES" sz="1400" b="1"/>
            </a:br>
            <a:r>
              <a:rPr lang="en-US" altLang="es-ES" sz="1400" b="1"/>
              <a:t>benign growth</a:t>
            </a:r>
            <a:br>
              <a:rPr lang="en-US" altLang="es-ES" sz="1400" b="1"/>
            </a:br>
            <a:r>
              <a:rPr lang="en-US" altLang="es-ES" sz="1400" b="1"/>
              <a:t>(adenoma)</a:t>
            </a:r>
          </a:p>
        </p:txBody>
      </p:sp>
    </p:spTree>
    <p:extLst>
      <p:ext uri="{BB962C8B-B14F-4D97-AF65-F5344CB8AC3E}">
        <p14:creationId xmlns:p14="http://schemas.microsoft.com/office/powerpoint/2010/main" val="20895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2_15MechAnalogyCellCyc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36525"/>
            <a:ext cx="77247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765550" y="147638"/>
            <a:ext cx="21526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G</a:t>
            </a:r>
            <a:r>
              <a:rPr lang="en-US" altLang="es-ES" b="1" baseline="-25000"/>
              <a:t>1</a:t>
            </a:r>
            <a:r>
              <a:rPr lang="en-US" altLang="es-ES" b="1"/>
              <a:t> checkpoint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884488" y="2746375"/>
            <a:ext cx="446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G</a:t>
            </a:r>
            <a:r>
              <a:rPr lang="en-US" altLang="es-ES" b="1" baseline="-25000"/>
              <a:t>1</a:t>
            </a:r>
            <a:endParaRPr lang="en-US" altLang="es-ES" b="1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887913" y="3917950"/>
            <a:ext cx="446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G</a:t>
            </a:r>
            <a:r>
              <a:rPr lang="en-US" altLang="es-ES" b="1" baseline="-25000"/>
              <a:t>2</a:t>
            </a:r>
            <a:endParaRPr lang="en-US" altLang="es-ES" b="1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268663" y="6159500"/>
            <a:ext cx="2152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G</a:t>
            </a:r>
            <a:r>
              <a:rPr lang="en-US" altLang="es-ES" b="1" baseline="-25000"/>
              <a:t>2</a:t>
            </a:r>
            <a:r>
              <a:rPr lang="en-US" altLang="es-ES" b="1"/>
              <a:t> checkpoint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28663" y="5816600"/>
            <a:ext cx="2152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M checkpoint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592513" y="4022725"/>
            <a:ext cx="3397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M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6030913" y="2547938"/>
            <a:ext cx="3397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S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4114800" y="2282825"/>
            <a:ext cx="11604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Control</a:t>
            </a:r>
            <a:br>
              <a:rPr lang="en-US" altLang="es-ES" b="1"/>
            </a:br>
            <a:r>
              <a:rPr lang="en-US" altLang="es-ES" b="1"/>
              <a:t>system</a:t>
            </a:r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 flipH="1">
            <a:off x="3254375" y="290513"/>
            <a:ext cx="4492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 flipH="1">
            <a:off x="2051050" y="5172075"/>
            <a:ext cx="422275" cy="636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3201988" y="5410200"/>
            <a:ext cx="303212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altLang="es-E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12.15</a:t>
            </a:r>
            <a:endParaRPr lang="en-US" altLang="es-E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42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External Regulators</a:t>
            </a:r>
          </a:p>
        </p:txBody>
      </p:sp>
      <p:sp>
        <p:nvSpPr>
          <p:cNvPr id="307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Growth Factors</a:t>
            </a:r>
          </a:p>
          <a:p>
            <a:pPr lvl="1"/>
            <a:r>
              <a:rPr lang="en-US">
                <a:latin typeface="Calibri" charset="0"/>
              </a:rPr>
              <a:t>Molecules that bind to surface receptor proteins</a:t>
            </a:r>
          </a:p>
          <a:p>
            <a:pPr lvl="2"/>
            <a:r>
              <a:rPr lang="en-US" b="1">
                <a:solidFill>
                  <a:srgbClr val="FF0000"/>
                </a:solidFill>
                <a:latin typeface="Calibri" charset="0"/>
              </a:rPr>
              <a:t>Stimulate cell division</a:t>
            </a:r>
          </a:p>
        </p:txBody>
      </p:sp>
      <p:pic>
        <p:nvPicPr>
          <p:cNvPr id="307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05150"/>
            <a:ext cx="8001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8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External Regulators</a:t>
            </a:r>
          </a:p>
        </p:txBody>
      </p:sp>
      <p:sp>
        <p:nvSpPr>
          <p:cNvPr id="10242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>
                <a:latin typeface="Calibri" charset="0"/>
              </a:rPr>
              <a:t>Cell-Cell Recognition</a:t>
            </a:r>
          </a:p>
          <a:p>
            <a:pPr lvl="1"/>
            <a:r>
              <a:rPr lang="en-US">
                <a:latin typeface="Calibri" charset="0"/>
              </a:rPr>
              <a:t>Surface proteins in direct contact</a:t>
            </a:r>
          </a:p>
          <a:p>
            <a:pPr lvl="2"/>
            <a:r>
              <a:rPr lang="en-US" b="1">
                <a:solidFill>
                  <a:srgbClr val="FF0000"/>
                </a:solidFill>
                <a:latin typeface="Calibri" charset="0"/>
              </a:rPr>
              <a:t>Inhibits cell division</a:t>
            </a:r>
          </a:p>
        </p:txBody>
      </p:sp>
      <p:pic>
        <p:nvPicPr>
          <p:cNvPr id="1024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8" b="18535"/>
          <a:stretch>
            <a:fillRect/>
          </a:stretch>
        </p:blipFill>
        <p:spPr bwMode="auto">
          <a:xfrm>
            <a:off x="533400" y="3581400"/>
            <a:ext cx="81026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54008" r="13937" b="10278"/>
          <a:stretch>
            <a:fillRect/>
          </a:stretch>
        </p:blipFill>
        <p:spPr bwMode="auto">
          <a:xfrm>
            <a:off x="6477000" y="2551113"/>
            <a:ext cx="24733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05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Internal Regulators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CDKs</a:t>
            </a:r>
          </a:p>
          <a:p>
            <a:pPr lvl="1"/>
            <a:r>
              <a:rPr lang="en-US">
                <a:latin typeface="Helvetica" charset="0"/>
              </a:rPr>
              <a:t>Enzymes that “activate” other proteins by attaching a phosphate group</a:t>
            </a:r>
          </a:p>
          <a:p>
            <a:pPr lvl="1"/>
            <a:r>
              <a:rPr lang="en-US">
                <a:latin typeface="Helvetica" charset="0"/>
              </a:rPr>
              <a:t>Always present in cell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Cyclins</a:t>
            </a:r>
          </a:p>
          <a:p>
            <a:pPr lvl="1"/>
            <a:r>
              <a:rPr lang="en-US">
                <a:latin typeface="Helvetica" charset="0"/>
              </a:rPr>
              <a:t>Proteins that bind to CDKs</a:t>
            </a:r>
          </a:p>
          <a:p>
            <a:pPr lvl="1"/>
            <a:r>
              <a:rPr lang="en-US">
                <a:latin typeface="Helvetica" charset="0"/>
              </a:rPr>
              <a:t>Fluctuates throughout cell cycle</a:t>
            </a:r>
          </a:p>
          <a:p>
            <a:pPr lvl="2"/>
            <a:r>
              <a:rPr lang="en-US">
                <a:latin typeface="Helvetica" charset="0"/>
              </a:rPr>
              <a:t>Concentration</a:t>
            </a:r>
          </a:p>
          <a:p>
            <a:pPr lvl="2"/>
            <a:r>
              <a:rPr lang="en-US">
                <a:latin typeface="Helvetica" charset="0"/>
              </a:rPr>
              <a:t>Type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38200" y="48768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Stimulate cell cycle when together!</a:t>
            </a:r>
          </a:p>
        </p:txBody>
      </p:sp>
    </p:spTree>
    <p:extLst>
      <p:ext uri="{BB962C8B-B14F-4D97-AF65-F5344CB8AC3E}">
        <p14:creationId xmlns:p14="http://schemas.microsoft.com/office/powerpoint/2010/main" val="36880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2_17bG2Checkpoint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36525"/>
            <a:ext cx="82502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63550" y="6223000"/>
            <a:ext cx="8448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(b) Molecular mechanisms that help regulate the cell cycle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132013" y="2819400"/>
            <a:ext cx="7127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Cdk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44513" y="3522663"/>
            <a:ext cx="14922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Degraded</a:t>
            </a:r>
            <a:br>
              <a:rPr lang="en-US" altLang="es-ES" b="1"/>
            </a:br>
            <a:r>
              <a:rPr lang="en-US" altLang="es-ES" b="1"/>
              <a:t>cyclin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1106488" y="4362450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Cyclin is</a:t>
            </a:r>
            <a:br>
              <a:rPr lang="en-US" altLang="es-ES" b="1"/>
            </a:br>
            <a:r>
              <a:rPr lang="en-US" altLang="es-ES" b="1"/>
              <a:t>degraded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3394075" y="5210175"/>
            <a:ext cx="711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MPF</a:t>
            </a: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697288" y="3971925"/>
            <a:ext cx="15986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s-ES" sz="2300" b="1"/>
              <a:t>G</a:t>
            </a:r>
            <a:r>
              <a:rPr lang="en-US" altLang="es-ES" sz="2300" b="1" baseline="-25000"/>
              <a:t>2</a:t>
            </a:r>
            <a:r>
              <a:rPr lang="en-US" altLang="es-ES" sz="2300" b="1"/>
              <a:t/>
            </a:r>
            <a:br>
              <a:rPr lang="en-US" altLang="es-ES" sz="2300" b="1"/>
            </a:br>
            <a:r>
              <a:rPr lang="en-US" altLang="es-ES" sz="2300" b="1"/>
              <a:t>checkpoint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5407025" y="4043363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Cdk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487988" y="5075238"/>
            <a:ext cx="9779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Cyclin</a:t>
            </a: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 rot="2232284">
            <a:off x="3478213" y="3425825"/>
            <a:ext cx="3349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M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 rot="3674203">
            <a:off x="4787900" y="2287588"/>
            <a:ext cx="2619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S</a:t>
            </a: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 rot="-3531877">
            <a:off x="3342482" y="2240756"/>
            <a:ext cx="3365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G</a:t>
            </a:r>
            <a:r>
              <a:rPr lang="en-US" altLang="es-ES" b="1" baseline="-25000"/>
              <a:t>1</a:t>
            </a:r>
            <a:endParaRPr lang="en-US" altLang="es-ES" b="1"/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 rot="-2300489">
            <a:off x="4459288" y="3457575"/>
            <a:ext cx="4000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s-ES" b="1"/>
              <a:t>G</a:t>
            </a:r>
            <a:r>
              <a:rPr lang="en-US" altLang="es-ES" b="1" baseline="-25000"/>
              <a:t>2</a:t>
            </a:r>
            <a:endParaRPr lang="en-US" altLang="es-ES" b="1"/>
          </a:p>
        </p:txBody>
      </p:sp>
      <p:sp>
        <p:nvSpPr>
          <p:cNvPr id="6159" name="Line 17"/>
          <p:cNvSpPr>
            <a:spLocks noChangeShapeType="1"/>
          </p:cNvSpPr>
          <p:nvPr/>
        </p:nvSpPr>
        <p:spPr bwMode="auto">
          <a:xfrm>
            <a:off x="4206875" y="3822700"/>
            <a:ext cx="104775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60" name="WordArt 18"/>
          <p:cNvSpPr>
            <a:spLocks noChangeArrowheads="1" noChangeShapeType="1" noTextEdit="1"/>
          </p:cNvSpPr>
          <p:nvPr/>
        </p:nvSpPr>
        <p:spPr bwMode="auto">
          <a:xfrm rot="5627957">
            <a:off x="5511800" y="2960688"/>
            <a:ext cx="2743200" cy="342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dist"/>
            <a:r>
              <a:rPr lang="es-ES" b="1" kern="10" spc="2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Cyclin accumulation</a:t>
            </a:r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altLang="es-ES" sz="1200" b="0" smtClean="0">
                <a:solidFill>
                  <a:schemeClr val="tx1"/>
                </a:solidFill>
                <a:latin typeface="Arial" panose="020B0604020202020204" pitchFamily="34" charset="0"/>
              </a:rPr>
              <a:t>Figure 12.17b</a:t>
            </a:r>
            <a:endParaRPr lang="en-US" altLang="es-ES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62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9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423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7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18_24aCellCycleReg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6525"/>
            <a:ext cx="784066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8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Internal Regulators</a:t>
            </a:r>
          </a:p>
        </p:txBody>
      </p:sp>
      <p:sp>
        <p:nvSpPr>
          <p:cNvPr id="512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P53 &amp; BRCA1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Stalls cell from progressing to next phase</a:t>
            </a:r>
          </a:p>
          <a:p>
            <a:pPr lvl="1"/>
            <a:r>
              <a:rPr lang="en-US">
                <a:latin typeface="Calibri" charset="0"/>
              </a:rPr>
              <a:t>DNA can be repaired</a:t>
            </a:r>
          </a:p>
          <a:p>
            <a:r>
              <a:rPr lang="en-US">
                <a:latin typeface="Calibri" charset="0"/>
              </a:rPr>
              <a:t>If damage cannot be fixed</a:t>
            </a:r>
          </a:p>
          <a:p>
            <a:pPr lvl="1"/>
            <a:r>
              <a:rPr lang="en-US">
                <a:latin typeface="Calibri" charset="0"/>
              </a:rPr>
              <a:t>Apoptosis</a:t>
            </a:r>
          </a:p>
        </p:txBody>
      </p:sp>
      <p:sp>
        <p:nvSpPr>
          <p:cNvPr id="5124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MAD</a:t>
            </a:r>
          </a:p>
        </p:txBody>
      </p:sp>
      <p:sp>
        <p:nvSpPr>
          <p:cNvPr id="5125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Prevents cell from progressing to anaphase when chromosomes are not properly attached to spindle fibers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838200" y="48768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Inhibit cell cycle!</a:t>
            </a:r>
          </a:p>
        </p:txBody>
      </p:sp>
    </p:spTree>
    <p:extLst>
      <p:ext uri="{BB962C8B-B14F-4D97-AF65-F5344CB8AC3E}">
        <p14:creationId xmlns:p14="http://schemas.microsoft.com/office/powerpoint/2010/main" val="3701328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258</Words>
  <Application>Microsoft Macintosh PowerPoint</Application>
  <PresentationFormat>On-screen Show (4:3)</PresentationFormat>
  <Paragraphs>84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Helvetica</vt:lpstr>
      <vt:lpstr>ＭＳ Ｐゴシック</vt:lpstr>
      <vt:lpstr>Times New Roman</vt:lpstr>
      <vt:lpstr>ヒラギノ角ゴ Pro W3</vt:lpstr>
      <vt:lpstr>Arial</vt:lpstr>
      <vt:lpstr>Office Theme</vt:lpstr>
      <vt:lpstr>Regulation of the Cell Cycle &amp; Cancer</vt:lpstr>
      <vt:lpstr>Figure 12.15</vt:lpstr>
      <vt:lpstr>External Regulators</vt:lpstr>
      <vt:lpstr>External Regulators</vt:lpstr>
      <vt:lpstr>Internal Regulators</vt:lpstr>
      <vt:lpstr>Figure 12.17b</vt:lpstr>
      <vt:lpstr>PowerPoint Presentation</vt:lpstr>
      <vt:lpstr>PowerPoint Presentation</vt:lpstr>
      <vt:lpstr>Internal Regulators</vt:lpstr>
      <vt:lpstr>PowerPoint Presentation</vt:lpstr>
      <vt:lpstr>Figure 18.24c</vt:lpstr>
      <vt:lpstr>Figure 18.25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the Cell Cycle &amp; Cancer</dc:title>
  <dc:creator>Coleen Ouellette</dc:creator>
  <cp:lastModifiedBy>Chris Ouellette</cp:lastModifiedBy>
  <cp:revision>4</cp:revision>
  <cp:lastPrinted>2016-01-11T04:19:52Z</cp:lastPrinted>
  <dcterms:created xsi:type="dcterms:W3CDTF">2016-01-11T03:33:52Z</dcterms:created>
  <dcterms:modified xsi:type="dcterms:W3CDTF">2018-02-28T21:14:41Z</dcterms:modified>
</cp:coreProperties>
</file>